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CC"/>
    <a:srgbClr val="9900CC"/>
    <a:srgbClr val="FFFF99"/>
    <a:srgbClr val="FF99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44BC-08EB-4501-9CB9-FD251136563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FBF4-A76E-4866-9421-B2AD7EEF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FBF4-A76E-4866-9421-B2AD7EEF2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দলগতভাবে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সেক্টরগুলো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78796"/>
            <a:ext cx="1524000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bn-IN" dirty="0" smtClean="0"/>
              <a:t>৬/৩০/২০১৭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28856" y="6589367"/>
            <a:ext cx="1863144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bn-IN" dirty="0" smtClean="0"/>
              <a:t>মুহাম্মদ আককাচুজ্জামান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214" y="218941"/>
            <a:ext cx="11616744" cy="5958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101600" y="101600"/>
            <a:ext cx="11988800" cy="6654800"/>
          </a:xfrm>
          <a:prstGeom prst="frame">
            <a:avLst>
              <a:gd name="adj1" fmla="val 1944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8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218941"/>
            <a:ext cx="11616744" cy="595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6426" y="6356350"/>
            <a:ext cx="1121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16278-4263-4673-AD3B-46057494F74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9200" y="6356351"/>
            <a:ext cx="2051226" cy="255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F37E-890F-4C4C-92C8-8C07D572F9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48" y="79371"/>
            <a:ext cx="801978" cy="783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8" y="118979"/>
            <a:ext cx="801978" cy="78326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0"/>
            <a:ext cx="224852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967148" y="0"/>
            <a:ext cx="224852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12192000" cy="2379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648410"/>
            <a:ext cx="12192000" cy="2379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" y="5927984"/>
            <a:ext cx="1066722" cy="864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11513774" y="6246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A16278-4263-4673-AD3B-46057494F745}" type="datetimeFigureOut">
              <a:rPr lang="en-US" smtClean="0"/>
              <a:pPr/>
              <a:t>10/3/2017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86" y="5927984"/>
            <a:ext cx="1066722" cy="864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2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" Type="http://schemas.openxmlformats.org/officeDocument/2006/relationships/image" Target="../media/image16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218440"/>
            <a:ext cx="9730542" cy="648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11236" y="720437"/>
            <a:ext cx="5486400" cy="101110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8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4800" b="1" dirty="0" err="1" smtClean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 err="1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1" y="11430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094894" y="35814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eeform 3"/>
          <p:cNvSpPr/>
          <p:nvPr/>
        </p:nvSpPr>
        <p:spPr>
          <a:xfrm rot="426882">
            <a:off x="3972670" y="33468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084520" y="2835381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11743" y="2647057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100" y="2407511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95144" y="21000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91791" y="14386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77604" y="19297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47309" y="3229134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39436" y="39238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48201" y="4332268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gradFill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89090" y="35905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426882">
            <a:off x="3966866" y="33560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78716" y="2844573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05939" y="2656249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085296" y="2416703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89340" y="21091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985987" y="14478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71800" y="19388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241505" y="3238326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33632" y="39330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42397" y="4341460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20495" y="1010651"/>
            <a:ext cx="3494314" cy="8361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5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695098" y="2066589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১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695098" y="2075782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২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701660" y="2084975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৩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7688536" y="2067927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৪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7690493" y="2072523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৫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7694733" y="2084975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৬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7701660" y="2058437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৭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7708953" y="2060524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৮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7723139" y="2069264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৯</a:t>
            </a:r>
            <a:endParaRPr lang="en-GB" sz="16600" dirty="0">
              <a:solidFill>
                <a:schemeClr val="bg1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7723139" y="2068218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১০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7668357" y="2061409"/>
            <a:ext cx="2287102" cy="2366367"/>
          </a:xfrm>
          <a:prstGeom prst="flowChartConnector">
            <a:avLst/>
          </a:prstGeom>
          <a:gradFill flip="none" rotWithShape="1">
            <a:gsLst>
              <a:gs pos="28000">
                <a:srgbClr val="92D050"/>
              </a:gs>
              <a:gs pos="50000">
                <a:srgbClr val="FF0000"/>
              </a:gs>
              <a:gs pos="75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539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১১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31820" y="180634"/>
            <a:ext cx="8839200" cy="8361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সেক্টরগুলোর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88" y="1741959"/>
            <a:ext cx="2113080" cy="2520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7430" y="4360946"/>
            <a:ext cx="80772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১.চিত্রের দেশটি কয়টি সেক্টরে বিভক্ত হয়ে মুক্তিযুদ্ধ সংঘটিত হয়েছিল-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095" y="5167701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ক. ৯টি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031" y="5160167"/>
            <a:ext cx="156620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গ.১১টি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9615" y="5167701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ঘ.১২টি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0693" y="5160167"/>
            <a:ext cx="162619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খ.১০টি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70851" y="5216844"/>
            <a:ext cx="680605" cy="609600"/>
            <a:chOff x="5717597" y="1752600"/>
            <a:chExt cx="680605" cy="60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73946" y="5216844"/>
            <a:ext cx="854181" cy="637353"/>
            <a:chOff x="7120698" y="4953652"/>
            <a:chExt cx="1003355" cy="91440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20698" y="5452499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601691" y="1870420"/>
            <a:ext cx="2374870" cy="1994629"/>
            <a:chOff x="4717473" y="948667"/>
            <a:chExt cx="3023434" cy="2860964"/>
          </a:xfrm>
        </p:grpSpPr>
        <p:sp>
          <p:nvSpPr>
            <p:cNvPr id="16" name="Oval 1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3530" y="1642408"/>
              <a:ext cx="2226894" cy="172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40111" y="1877899"/>
            <a:ext cx="2374870" cy="1994629"/>
            <a:chOff x="8225056" y="941740"/>
            <a:chExt cx="3023434" cy="2860964"/>
          </a:xfrm>
        </p:grpSpPr>
        <p:sp>
          <p:nvSpPr>
            <p:cNvPr id="19" name="Oval 1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73227" y="1636207"/>
              <a:ext cx="2284035" cy="172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28667" y="5252131"/>
            <a:ext cx="680605" cy="609600"/>
            <a:chOff x="5717597" y="1752600"/>
            <a:chExt cx="680605" cy="609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5341" y="5216844"/>
            <a:ext cx="680605" cy="609600"/>
            <a:chOff x="5717597" y="1752600"/>
            <a:chExt cx="680605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entagon 26">
            <a:hlinkClick r:id="" action="ppaction://hlinkshowjump?jump=nextslide"/>
          </p:cNvPr>
          <p:cNvSpPr/>
          <p:nvPr/>
        </p:nvSpPr>
        <p:spPr>
          <a:xfrm>
            <a:off x="5200505" y="5927572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615" y="38476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69" y="1624559"/>
            <a:ext cx="2311058" cy="2756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4082" y="4458711"/>
            <a:ext cx="78486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সেক্টরের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2890" y="5162594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ক. ৯নং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7943" y="5115923"/>
            <a:ext cx="156620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8487" y="5114004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ঘ.৬নং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7407" y="5161436"/>
            <a:ext cx="162619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খ.১১নং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8646" y="5211737"/>
            <a:ext cx="680605" cy="609600"/>
            <a:chOff x="5717597" y="1752600"/>
            <a:chExt cx="680605" cy="60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35858" y="5165066"/>
            <a:ext cx="901331" cy="644887"/>
            <a:chOff x="7118970" y="4953652"/>
            <a:chExt cx="1005083" cy="91440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18970" y="545201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601691" y="1919148"/>
            <a:ext cx="2486892" cy="2097648"/>
            <a:chOff x="4717473" y="948667"/>
            <a:chExt cx="3023434" cy="2860964"/>
          </a:xfrm>
        </p:grpSpPr>
        <p:sp>
          <p:nvSpPr>
            <p:cNvPr id="16" name="Oval 1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3684" y="1642408"/>
              <a:ext cx="2126583" cy="163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01691" y="1877899"/>
            <a:ext cx="2486892" cy="2097648"/>
            <a:chOff x="8225056" y="941740"/>
            <a:chExt cx="3023434" cy="2860964"/>
          </a:xfrm>
        </p:grpSpPr>
        <p:sp>
          <p:nvSpPr>
            <p:cNvPr id="19" name="Oval 1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24669" y="1636208"/>
              <a:ext cx="2181152" cy="163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67539" y="5198434"/>
            <a:ext cx="680605" cy="609600"/>
            <a:chOff x="5717597" y="1752600"/>
            <a:chExt cx="680605" cy="609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29202" y="5245866"/>
            <a:ext cx="680605" cy="609600"/>
            <a:chOff x="5717597" y="1752600"/>
            <a:chExt cx="680605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entagon 26">
            <a:hlinkClick r:id="" action="ppaction://hlinkshowjump?jump=nextslide"/>
          </p:cNvPr>
          <p:cNvSpPr/>
          <p:nvPr/>
        </p:nvSpPr>
        <p:spPr>
          <a:xfrm>
            <a:off x="5266380" y="5931201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615" y="38476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69" y="1624559"/>
            <a:ext cx="2311058" cy="2756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8449" y="4420333"/>
            <a:ext cx="816216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১.চিত্রে উল্লেখিত পাঁচ নং সেক্টরের অধিনে ছিল-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3575" y="5836922"/>
            <a:ext cx="115695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5677" y="5836922"/>
            <a:ext cx="154858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ii, ii,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1142" y="5824340"/>
            <a:ext cx="12594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4234" y="5841226"/>
            <a:ext cx="118413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6987" y="5156644"/>
            <a:ext cx="167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640" y="5172815"/>
            <a:ext cx="384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কুষ্টিয়া, যশোর, ময়মনসিংহ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818" y="5200934"/>
            <a:ext cx="35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পশ্চিমাঞ্চল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35286" y="5853324"/>
            <a:ext cx="429404" cy="432681"/>
            <a:chOff x="5717597" y="1752600"/>
            <a:chExt cx="680605" cy="609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750007" y="5814301"/>
            <a:ext cx="702532" cy="521576"/>
            <a:chOff x="7147146" y="4953652"/>
            <a:chExt cx="976907" cy="973633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47146" y="5519227"/>
              <a:ext cx="268527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01692" y="1994685"/>
            <a:ext cx="2275289" cy="1870364"/>
            <a:chOff x="4717473" y="948667"/>
            <a:chExt cx="3023434" cy="2860964"/>
          </a:xfrm>
        </p:grpSpPr>
        <p:sp>
          <p:nvSpPr>
            <p:cNvPr id="19" name="Oval 18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34796" y="1642408"/>
              <a:ext cx="2324357" cy="18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40112" y="1981200"/>
            <a:ext cx="2275289" cy="1870364"/>
            <a:chOff x="8225056" y="941740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23245" y="1636207"/>
              <a:ext cx="2383998" cy="18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5139" y="5854787"/>
            <a:ext cx="450275" cy="484717"/>
            <a:chOff x="5717597" y="1752600"/>
            <a:chExt cx="680605" cy="609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885677" y="5860251"/>
            <a:ext cx="450275" cy="484717"/>
            <a:chOff x="5717597" y="1752600"/>
            <a:chExt cx="680605" cy="609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1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981200" y="19812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982140"/>
            <a:ext cx="429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544233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মুক্তিযুদ্ধ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কর্নেল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আতাউল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ওসমা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42444" r="15613" b="8445"/>
          <a:stretch/>
        </p:blipFill>
        <p:spPr>
          <a:xfrm>
            <a:off x="6949440" y="250197"/>
            <a:ext cx="3413760" cy="2753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7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69976"/>
            <a:ext cx="9966960" cy="561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1305098"/>
            <a:ext cx="9966960" cy="4465320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7200" b="1" kern="1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as-IN" sz="7200" b="1" kern="1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10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7200" b="1" kern="1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বন্ধুরা</a:t>
            </a:r>
            <a:endParaRPr lang="en-US" sz="7200" b="1" kern="1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424" y="1069060"/>
            <a:ext cx="3666186" cy="48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entagon 4"/>
          <p:cNvSpPr/>
          <p:nvPr/>
        </p:nvSpPr>
        <p:spPr>
          <a:xfrm flipH="1">
            <a:off x="7716463" y="4210992"/>
            <a:ext cx="3170157" cy="72780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পাঠ-৬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742535" y="1069060"/>
            <a:ext cx="4159472" cy="48329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7147681" y="1069061"/>
            <a:ext cx="4307720" cy="483297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Left-Right Arrow Callout 7"/>
          <p:cNvSpPr/>
          <p:nvPr/>
        </p:nvSpPr>
        <p:spPr>
          <a:xfrm>
            <a:off x="4955073" y="1069060"/>
            <a:ext cx="2139542" cy="4832975"/>
          </a:xfrm>
          <a:prstGeom prst="leftRightArrow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02" y="3695168"/>
            <a:ext cx="4159472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আককাচুজ্জামান</a:t>
            </a:r>
          </a:p>
          <a:p>
            <a:pPr algn="ctr">
              <a:lnSpc>
                <a:spcPts val="26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>
              <a:lnSpc>
                <a:spcPts val="26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রাজধরপুর মাধ্যমিক বিদ্যালয়</a:t>
            </a:r>
          </a:p>
          <a:p>
            <a:pPr algn="ctr">
              <a:lnSpc>
                <a:spcPts val="26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বালিয়াকান্দি, রাজবাড়ী। </a:t>
            </a:r>
          </a:p>
          <a:p>
            <a:pPr algn="ctr">
              <a:lnSpc>
                <a:spcPts val="26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০১৭৩১৯৪৪১২৪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7" y="1773382"/>
            <a:ext cx="1481222" cy="1563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4893074" y="1069060"/>
            <a:ext cx="22546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02007" y="5902035"/>
            <a:ext cx="22546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93394"/>
              </p:ext>
            </p:extLst>
          </p:nvPr>
        </p:nvGraphicFramePr>
        <p:xfrm>
          <a:off x="3553547" y="2983057"/>
          <a:ext cx="36131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1976400" imgH="488520" progId="Package">
                  <p:embed/>
                </p:oleObj>
              </mc:Choice>
              <mc:Fallback>
                <p:oleObj name="Packager Shell Object" showAsIcon="1" r:id="rId3" imgW="1976400" imgH="488520" progId="Package">
                  <p:embed/>
                  <p:pic>
                    <p:nvPicPr>
                      <p:cNvPr id="6" name="Object 5">
                        <a:hlinkClick r:id="" action="ppaction://ole?verb=0"/>
                        <a:hlinkHover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547" y="2983057"/>
                        <a:ext cx="3613150" cy="8937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40195" y="538470"/>
            <a:ext cx="4676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livebd24.com/uploads/news/2013-12-15/full_385723532_1387138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3" y="1267323"/>
            <a:ext cx="5389418" cy="230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21411"/>
          <a:stretch/>
        </p:blipFill>
        <p:spPr>
          <a:xfrm>
            <a:off x="1343891" y="3648311"/>
            <a:ext cx="4087852" cy="287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/>
          <a:stretch/>
        </p:blipFill>
        <p:spPr>
          <a:xfrm>
            <a:off x="6199909" y="3648673"/>
            <a:ext cx="4842164" cy="287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50469" y="366631"/>
            <a:ext cx="8458205" cy="769441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60000"/>
                </a:srgbClr>
              </a:gs>
              <a:gs pos="50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400" dirty="0" smtClean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“মুক্তিবাহিনী গঠন ও কার্যক্রম”</a:t>
            </a:r>
            <a:endParaRPr lang="en-US" sz="4400" dirty="0">
              <a:ln w="762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341" y="1503216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276" y="322502"/>
            <a:ext cx="4191000" cy="1175135"/>
            <a:chOff x="1828800" y="457200"/>
            <a:chExt cx="5486400" cy="1495425"/>
          </a:xfrm>
        </p:grpSpPr>
        <p:sp>
          <p:nvSpPr>
            <p:cNvPr id="4" name="Oval 3"/>
            <p:cNvSpPr/>
            <p:nvPr/>
          </p:nvSpPr>
          <p:spPr>
            <a:xfrm>
              <a:off x="1828800" y="457200"/>
              <a:ext cx="5486400" cy="14954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5450" y="637089"/>
              <a:ext cx="2787197" cy="11749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bn-BD" sz="5400" b="1" u="sng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25236" y="2209796"/>
            <a:ext cx="9947564" cy="132343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</a:t>
            </a:r>
            <a:r>
              <a:rPr lang="bn-BD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 সময় সমগ্র বাংলাদেশকে কয়টি সেক্টরে ভাগ করা হয়েছিল তা </a:t>
            </a:r>
            <a:r>
              <a:rPr lang="en-US" sz="4000" kern="1100" dirty="0" err="1" smtClean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000" kern="1100" dirty="0" smtClean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 smtClean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>
              <a:ln w="762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236" y="3775366"/>
            <a:ext cx="9947564" cy="132343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মানচিত্রে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সেক্টরগুলো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চিহ্নিত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</a:p>
          <a:p>
            <a:pPr algn="just"/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236" y="5435815"/>
            <a:ext cx="9947564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</a:t>
            </a:r>
            <a:r>
              <a:rPr lang="en-US" sz="32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সেক্টরগুলোকে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9" y="1947914"/>
            <a:ext cx="2566226" cy="312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6761" y="5612099"/>
            <a:ext cx="48214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কর্নেল আতাউল গনি ওসমানী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8008" y="369818"/>
            <a:ext cx="4864101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মুক্তিবাহিনীর সর্বাধিনা</a:t>
            </a:r>
            <a:r>
              <a:rPr lang="bn-BD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74685" y="380985"/>
            <a:ext cx="4910745" cy="665020"/>
            <a:chOff x="2779542" y="1219200"/>
            <a:chExt cx="3773658" cy="665020"/>
          </a:xfrm>
        </p:grpSpPr>
        <p:sp>
          <p:nvSpPr>
            <p:cNvPr id="7" name="Rectangle 6"/>
            <p:cNvSpPr/>
            <p:nvPr/>
          </p:nvSpPr>
          <p:spPr>
            <a:xfrm>
              <a:off x="2779542" y="1219200"/>
              <a:ext cx="377365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13891" y="1299445"/>
              <a:ext cx="26905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অব স্টাফ</a:t>
              </a:r>
              <a:r>
                <a:rPr lang="en-US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77556" y="370710"/>
            <a:ext cx="4907876" cy="584776"/>
            <a:chOff x="2819400" y="1219199"/>
            <a:chExt cx="3733800" cy="584776"/>
          </a:xfrm>
        </p:grpSpPr>
        <p:sp>
          <p:nvSpPr>
            <p:cNvPr id="10" name="Rectangle 9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4289" y="1219199"/>
              <a:ext cx="29173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ডেপুটি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অব স্টাফ</a:t>
              </a:r>
              <a:r>
                <a:rPr lang="en-US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8008" y="5542621"/>
            <a:ext cx="4864101" cy="774538"/>
            <a:chOff x="2819400" y="5998429"/>
            <a:chExt cx="3733800" cy="584775"/>
          </a:xfrm>
        </p:grpSpPr>
        <p:sp>
          <p:nvSpPr>
            <p:cNvPr id="13" name="Rectangle 12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165" y="6088751"/>
              <a:ext cx="2744268" cy="348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লেফটেন্যান্ট কর্নেল (অব.) এম এ রব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15" y="1751079"/>
            <a:ext cx="2917371" cy="34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98008" y="5549651"/>
            <a:ext cx="4864101" cy="767508"/>
            <a:chOff x="2819400" y="5998429"/>
            <a:chExt cx="3733800" cy="584775"/>
          </a:xfrm>
        </p:grpSpPr>
        <p:sp>
          <p:nvSpPr>
            <p:cNvPr id="17" name="Rectangle 16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0463" y="6027783"/>
              <a:ext cx="2618756" cy="398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গ্রুপ ক্যাপ্টেন এ.কে. খন্দকার  </a:t>
              </a:r>
              <a:endParaRPr lang="en-US" sz="2800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9" y="1845863"/>
            <a:ext cx="2924416" cy="332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4991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696" y="5289165"/>
            <a:ext cx="8610600" cy="1077218"/>
          </a:xfrm>
          <a:prstGeom prst="rect">
            <a:avLst/>
          </a:prstGeom>
          <a:ln w="44450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সমগ্র ভূখণ্ডকে ১১টি যুদ্ধক্ষেত্র বা সেক্টরে ভাগ করা হ</a:t>
            </a:r>
            <a:r>
              <a:rPr lang="bn-BD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প্রতিটি সেক্টরের নেতৃত্বে ছিলেন একজন সেক্টর কমান্ডার।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10334" y="1942131"/>
            <a:ext cx="7824251" cy="2932140"/>
            <a:chOff x="609964" y="1066800"/>
            <a:chExt cx="7824251" cy="2932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546" y="1110470"/>
              <a:ext cx="4213669" cy="284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64" y="1066800"/>
              <a:ext cx="3583062" cy="2932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3927777" y="636574"/>
            <a:ext cx="4336444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সরকার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804984" y="390354"/>
            <a:ext cx="8610600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যুদ্ধক্ষেত্রকে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43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8956"/>
            <a:ext cx="4876800" cy="5818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5594133" y="3391815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55300" y="2978728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038270" y="2459899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94134" y="2174677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18019" y="2008910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86361" y="606633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00B05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03443" y="1262150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chemeClr val="accent6">
              <a:lumMod val="75000"/>
              <a:alpha val="57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88674" y="2972697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accent3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0217" y="3906982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83183" y="1524000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7030A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29200" y="4396318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9621" y="474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48172" y="609600"/>
            <a:ext cx="3014629" cy="914400"/>
            <a:chOff x="2852771" y="609600"/>
            <a:chExt cx="3014629" cy="914400"/>
          </a:xfrm>
        </p:grpSpPr>
        <p:sp>
          <p:nvSpPr>
            <p:cNvPr id="16" name="Rectangle 15"/>
            <p:cNvSpPr/>
            <p:nvPr/>
          </p:nvSpPr>
          <p:spPr>
            <a:xfrm>
              <a:off x="2852771" y="609600"/>
              <a:ext cx="283451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5875" y="646331"/>
              <a:ext cx="29915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kern="11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মুক্তিযুোদ্ধর ১১ টি সেক্টর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7696200" y="1349413"/>
            <a:ext cx="1013398" cy="912266"/>
          </a:xfrm>
          <a:prstGeom prst="flowChartConnector">
            <a:avLst/>
          </a:prstGeom>
          <a:solidFill>
            <a:srgbClr val="C00000">
              <a:alpha val="53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8299315" y="392121"/>
            <a:ext cx="1013398" cy="912266"/>
          </a:xfrm>
          <a:prstGeom prst="flowChartConnector">
            <a:avLst/>
          </a:prstGeom>
          <a:solidFill>
            <a:schemeClr val="accent1">
              <a:alpha val="77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১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8843021" y="1349413"/>
            <a:ext cx="1013398" cy="912266"/>
          </a:xfrm>
          <a:prstGeom prst="flowChartConnector">
            <a:avLst/>
          </a:prstGeom>
          <a:solidFill>
            <a:srgbClr val="FFFF00">
              <a:alpha val="52000"/>
            </a:srgbClr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744693" y="2351731"/>
            <a:ext cx="1013398" cy="912266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8891514" y="2351731"/>
            <a:ext cx="1013398" cy="912266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756532" y="3373539"/>
            <a:ext cx="1013398" cy="912266"/>
          </a:xfrm>
          <a:prstGeom prst="flowChartConnector">
            <a:avLst/>
          </a:prstGeom>
          <a:solidFill>
            <a:srgbClr val="00B050">
              <a:alpha val="7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903353" y="3373539"/>
            <a:ext cx="1013398" cy="912266"/>
          </a:xfrm>
          <a:prstGeom prst="flowChartConnector">
            <a:avLst/>
          </a:prstGeom>
          <a:solidFill>
            <a:schemeClr val="accent6">
              <a:lumMod val="75000"/>
              <a:alpha val="63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805025" y="4375857"/>
            <a:ext cx="1013398" cy="912266"/>
          </a:xfrm>
          <a:prstGeom prst="flowChartConnector">
            <a:avLst/>
          </a:prstGeom>
          <a:solidFill>
            <a:srgbClr val="99F777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951846" y="4375857"/>
            <a:ext cx="1013398" cy="912266"/>
          </a:xfrm>
          <a:prstGeom prst="flowChartConnector">
            <a:avLst/>
          </a:prstGeom>
          <a:solidFill>
            <a:srgbClr val="977552"/>
          </a:solidFill>
          <a:ln w="53975">
            <a:solidFill>
              <a:srgbClr val="6633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809854" y="5523174"/>
            <a:ext cx="1013398" cy="912266"/>
          </a:xfrm>
          <a:prstGeom prst="flowChartConnector">
            <a:avLst/>
          </a:prstGeom>
          <a:solidFill>
            <a:srgbClr val="E28CBF">
              <a:alpha val="95000"/>
            </a:srgb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8956675" y="5523174"/>
            <a:ext cx="1013398" cy="912266"/>
          </a:xfrm>
          <a:prstGeom prst="flowChartConnector">
            <a:avLst/>
          </a:prstGeom>
          <a:solidFill>
            <a:srgbClr val="7030A0">
              <a:alpha val="64000"/>
            </a:srgb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5786" y="9144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277479" y="33528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gradFill>
            <a:gsLst>
              <a:gs pos="64000">
                <a:schemeClr val="accent3">
                  <a:lumMod val="75000"/>
                </a:schemeClr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21000">
                <a:srgbClr val="92D050"/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rgbClr val="663300"/>
              </a:gs>
            </a:gsLst>
            <a:lin ang="16200000" scaled="0"/>
          </a:gra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426882">
            <a:off x="3155255" y="31182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gradFill>
            <a:gsLst>
              <a:gs pos="64000">
                <a:schemeClr val="accent3">
                  <a:lumMod val="75000"/>
                </a:schemeClr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21000">
                <a:srgbClr val="92D050"/>
              </a:gs>
              <a:gs pos="68000">
                <a:srgbClr val="FFC000"/>
              </a:gs>
              <a:gs pos="100000">
                <a:srgbClr val="6633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67105" y="2606781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94328" y="2418457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73685" y="2178911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77729" y="18714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74376" y="12100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gradFill>
            <a:gsLst>
              <a:gs pos="40720">
                <a:srgbClr val="FFFF00"/>
              </a:gs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60189" y="17011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gradFill>
            <a:gsLst>
              <a:gs pos="64000">
                <a:srgbClr val="FF0000"/>
              </a:gs>
              <a:gs pos="8850">
                <a:srgbClr val="92D050"/>
              </a:gs>
              <a:gs pos="21000">
                <a:srgbClr val="FFC000"/>
              </a:gs>
              <a:gs pos="7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9894" y="3000534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gradFill>
            <a:gsLst>
              <a:gs pos="64000">
                <a:srgbClr val="00B050"/>
              </a:gs>
              <a:gs pos="36265">
                <a:srgbClr val="FF7C00"/>
              </a:gs>
              <a:gs pos="8850">
                <a:srgbClr val="FF0000"/>
              </a:gs>
              <a:gs pos="21000">
                <a:srgbClr val="FFC000"/>
              </a:gs>
              <a:gs pos="68000">
                <a:srgbClr val="FFC000"/>
              </a:gs>
              <a:gs pos="100000">
                <a:srgbClr val="FFFF00"/>
              </a:gs>
            </a:gsLst>
            <a:lin ang="16200000" scaled="0"/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2021" y="36952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gradFill>
            <a:gsLst>
              <a:gs pos="64000">
                <a:srgbClr val="00B050"/>
              </a:gs>
              <a:gs pos="36265">
                <a:srgbClr val="FF7C00"/>
              </a:gs>
              <a:gs pos="8850">
                <a:srgbClr val="00B0F0"/>
              </a:gs>
              <a:gs pos="21000">
                <a:srgbClr val="92D050"/>
              </a:gs>
              <a:gs pos="68000">
                <a:srgbClr val="FFC000"/>
              </a:gs>
              <a:gs pos="100000">
                <a:srgbClr val="002060"/>
              </a:gs>
            </a:gsLst>
            <a:lin ang="16200000" scaled="0"/>
          </a:gra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30786" y="4103668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gradFill>
            <a:gsLst>
              <a:gs pos="64000">
                <a:srgbClr val="7030A0"/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51325">
                <a:schemeClr val="bg1"/>
              </a:gs>
              <a:gs pos="21000">
                <a:srgbClr val="92D050"/>
              </a:gs>
              <a:gs pos="68000">
                <a:srgbClr val="FFFF00"/>
              </a:gs>
              <a:gs pos="100000">
                <a:srgbClr val="C000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3717" y="784848"/>
            <a:ext cx="2895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বিস্তৃতি: চট্টগ্রাম ও পার্বত্য চট্টগ্রাম থেকে ফেনী নদী পর্যন্ত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সেক্টর ট্রুপস্ ছিল ২১০০ সৈন্য এবং গেরিলা ছিল ২০,০০০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81" y="3583876"/>
            <a:ext cx="1982099" cy="22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Rectangle 15"/>
          <p:cNvSpPr/>
          <p:nvPr/>
        </p:nvSpPr>
        <p:spPr>
          <a:xfrm>
            <a:off x="5510203" y="5833062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জি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উর রহমান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(এপ্রিল-১০ জুন ’৭১)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http://ciu.somewherein.net/ciu/image/71735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3" y="3591426"/>
            <a:ext cx="2123150" cy="23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7871450" y="5905011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রফিকুল ইসলাম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(১১ জুন-১৬ ডিসেম্বর ’৭১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9945" y="1111228"/>
            <a:ext cx="31482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বিস্তৃতি: নো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খালী জেলা, কুমিল্লা জেলার আখাউ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-ভৈরব রেললাইন পর্যন্ত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সেক্টর ট্রুপস্ ছিল ৪,০০০ সৈন্য এবং গেরিলা ছিল ৩০,০০০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71972" y="3486359"/>
            <a:ext cx="4942480" cy="2974930"/>
            <a:chOff x="4091332" y="3566018"/>
            <a:chExt cx="4942480" cy="2974930"/>
          </a:xfrm>
        </p:grpSpPr>
        <p:sp>
          <p:nvSpPr>
            <p:cNvPr id="21" name="Rectangle 20"/>
            <p:cNvSpPr/>
            <p:nvPr/>
          </p:nvSpPr>
          <p:spPr>
            <a:xfrm>
              <a:off x="4091332" y="3566018"/>
              <a:ext cx="474786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ttp://ciu.somewherein.net/ciu/image/71734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66" y="3867495"/>
              <a:ext cx="1431638" cy="17179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091332" y="5640051"/>
              <a:ext cx="2167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খালেদ মোশাররফ </a:t>
              </a:r>
              <a:endPara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(এপ্রিল-অক্টোবর ’৭১)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4" descr="http://ciu.somewherein.net/ciu/image/71731/xlarge/?token_id=540769cfca03cef7f84119bb8a1b908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30" y="3938657"/>
              <a:ext cx="1381012" cy="16463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25" name="Rectangle 24"/>
            <p:cNvSpPr/>
            <p:nvPr/>
          </p:nvSpPr>
          <p:spPr>
            <a:xfrm>
              <a:off x="5985812" y="569163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আবু তাহের মোহাম্মদ হ</a:t>
              </a:r>
              <a:r>
                <a: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ায়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দার </a:t>
              </a:r>
              <a:endPara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(অ</a:t>
              </a:r>
              <a:r>
                <a: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ক্টো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বর-১৬ ডিসেম্বর ’৭১)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01412" y="781784"/>
            <a:ext cx="33252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 জেলার হবিগঞ্জ মহকুমা, কিশোরগঞ্জ মহকুমা, আখাউ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-ভৈরব রেললাইন থেকে উত্তর-পূর্ব দিকে কুমিল্লা ও ঢাকা জেলার অংশবিশেষ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৬৬৯৩ সৈন্য এবং গেরিলা ছিল ২৫,০০০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13886" y="3480747"/>
            <a:ext cx="4839323" cy="2974930"/>
            <a:chOff x="4007632" y="3566018"/>
            <a:chExt cx="4839323" cy="2974930"/>
          </a:xfrm>
        </p:grpSpPr>
        <p:sp>
          <p:nvSpPr>
            <p:cNvPr id="28" name="Rectangle 27"/>
            <p:cNvSpPr/>
            <p:nvPr/>
          </p:nvSpPr>
          <p:spPr>
            <a:xfrm>
              <a:off x="4091332" y="3566018"/>
              <a:ext cx="474296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007632" y="3819883"/>
              <a:ext cx="2472151" cy="2600757"/>
              <a:chOff x="685513" y="2158366"/>
              <a:chExt cx="2472151" cy="2600757"/>
            </a:xfrm>
          </p:grpSpPr>
          <p:pic>
            <p:nvPicPr>
              <p:cNvPr id="33" name="Picture 2" descr="http://ciu.somewherein.net/ciu/image/71730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158366"/>
                <a:ext cx="1470768" cy="19018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85513" y="4112792"/>
                <a:ext cx="2472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কাজী মোহাম্মদ সফিউল্লাহ</a:t>
                </a:r>
                <a:endPara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(এপ্রিল-৩০ সেপ্টেম্বর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57228" y="3818684"/>
              <a:ext cx="2389727" cy="2601956"/>
              <a:chOff x="6309005" y="2141712"/>
              <a:chExt cx="2389727" cy="2601956"/>
            </a:xfrm>
          </p:grpSpPr>
          <p:pic>
            <p:nvPicPr>
              <p:cNvPr id="31" name="Picture 4" descr="http://ciu.somewherein.net/ciu/image/7173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141712"/>
                <a:ext cx="1596539" cy="1882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6309005" y="4097337"/>
                <a:ext cx="2389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এ এন এম নূরুজ্জামান </a:t>
                </a:r>
                <a:endPara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(১ অক্টোবর-১৬ ডিসেম্বর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6636092" y="1137514"/>
            <a:ext cx="357079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 জেলার পূর্বাঞ্চল এবং খো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ই-শায়েস্তাগঞ্জ রেললাইন বাদে পূর্ব ও উত্তর দিকে সিলেট-ডাউকি স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পর্যন্ত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৯৭৫ সৈন্য এবং গেরিলা ছিল ৯,০০০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71313" y="3496867"/>
            <a:ext cx="4797522" cy="3058646"/>
            <a:chOff x="4091332" y="3566018"/>
            <a:chExt cx="4797522" cy="3058646"/>
          </a:xfrm>
        </p:grpSpPr>
        <p:sp>
          <p:nvSpPr>
            <p:cNvPr id="37" name="Rectangle 36"/>
            <p:cNvSpPr/>
            <p:nvPr/>
          </p:nvSpPr>
          <p:spPr>
            <a:xfrm>
              <a:off x="4091332" y="3566018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" descr="http://ciu.somewherein.net/ciu/image/71740/xlarge/?token_id=540769cfca03cef7f84119bb8a1b908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751" y="3842735"/>
              <a:ext cx="1693166" cy="22084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127614" y="6101444"/>
              <a:ext cx="47612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চিত্তরঞ্জন দত্ত (মে-১৬ ডিসেম্বর ’৭১)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623014" y="1114343"/>
            <a:ext cx="35433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সিলেট-ডাউকি স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থেকে সিলেট জেলার সমগ্র উত্তর ও পশ্চিমাঞ্চলসেক্টর ট্রুপস্ ছিল ২৩১০ সৈন্য এবং গেরিলা ছিল ১১,০০০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08282" y="3520311"/>
            <a:ext cx="5088477" cy="3047122"/>
            <a:chOff x="3977079" y="3565775"/>
            <a:chExt cx="5088477" cy="3047122"/>
          </a:xfrm>
        </p:grpSpPr>
        <p:sp>
          <p:nvSpPr>
            <p:cNvPr id="42" name="Rectangle 41"/>
            <p:cNvSpPr/>
            <p:nvPr/>
          </p:nvSpPr>
          <p:spPr>
            <a:xfrm>
              <a:off x="4066474" y="3565775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77079" y="3763644"/>
              <a:ext cx="5088477" cy="2849253"/>
              <a:chOff x="526176" y="1563996"/>
              <a:chExt cx="5005525" cy="2849253"/>
            </a:xfrm>
          </p:grpSpPr>
          <p:pic>
            <p:nvPicPr>
              <p:cNvPr id="44" name="Picture 2" descr="http://ciu.somewherein.net/ciu/image/71742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846" y="1563996"/>
                <a:ext cx="1852376" cy="237484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526176" y="3951584"/>
                <a:ext cx="500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2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মীর শওকত আলী (আগস্ট-১৬ ডিসেম্বর ’৭১)</a:t>
                </a:r>
                <a:endPara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6735661" y="1000617"/>
            <a:ext cx="34568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বিস্তৃতি: সমগ্র রংপুর জেলা এবং দিনাজপুর জেলার ঠাকুরগাঁও মহকুমা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48535" y="3509674"/>
            <a:ext cx="4947752" cy="3029521"/>
            <a:chOff x="4066474" y="3565775"/>
            <a:chExt cx="4947752" cy="3029521"/>
          </a:xfrm>
        </p:grpSpPr>
        <p:sp>
          <p:nvSpPr>
            <p:cNvPr id="48" name="Rectangle 47"/>
            <p:cNvSpPr/>
            <p:nvPr/>
          </p:nvSpPr>
          <p:spPr>
            <a:xfrm>
              <a:off x="4066474" y="3565775"/>
              <a:ext cx="474802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" descr="http://ciu.somewherein.net/ciu/image/71758/xlarge/?token_id=540769cfca03cef7f84119bb8a1b908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19" y="3763320"/>
              <a:ext cx="1465279" cy="19508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4118799" y="5764299"/>
              <a:ext cx="48954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উইং কমান্ডার মোহাম্মদ খাদেমুল বাশার</a:t>
              </a:r>
              <a:endParaRPr lang="bn-BD" sz="2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 (জুন-১৬ ডিসেম্বর ’৭১)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7315" y="892157"/>
            <a:ext cx="3733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দিনাজপুর জেলার দক্ষিণাঞ্চল, বগু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রাজশাহী এবং পাবনা জেলা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সেক্টর ট্রুপস্ ছিল ২৩১০ সৈন্য এবং গেরিলা ছিল ১২,৫০০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487684" y="3511161"/>
            <a:ext cx="4832353" cy="3024013"/>
            <a:chOff x="4066474" y="3565775"/>
            <a:chExt cx="4832353" cy="3024013"/>
          </a:xfrm>
        </p:grpSpPr>
        <p:sp>
          <p:nvSpPr>
            <p:cNvPr id="53" name="Rectangle 52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230074" y="3837642"/>
              <a:ext cx="2355132" cy="2281004"/>
              <a:chOff x="3249457" y="2250426"/>
              <a:chExt cx="2355132" cy="228100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249457" y="3823544"/>
                <a:ext cx="23551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খন্দকার নাজমুল হক </a:t>
                </a:r>
                <a:endParaRPr lang="bn-BD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(এপ্রিল-২৮ সেপ্টেম্বর ’৭১)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207" y="2250426"/>
                <a:ext cx="2023632" cy="154181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401027" y="3837390"/>
              <a:ext cx="2497800" cy="2752398"/>
              <a:chOff x="6266806" y="1964357"/>
              <a:chExt cx="2497800" cy="275239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266806" y="4008869"/>
                <a:ext cx="24978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কাজী নূর-উজ-জামান </a:t>
                </a:r>
                <a:endParaRPr lang="bn-BD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(১ অক্টোবর-১৬ ডিসেম্বর ’৭</a:t>
                </a:r>
                <a:r>
                  <a:rPr lang="bn-BD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964357"/>
                <a:ext cx="1612669" cy="19622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6707148" y="793827"/>
            <a:ext cx="34286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সমগ্র 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কুষ্টিয়া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যশোর জেলা, ফরিদপুরের অধিকাংশ এলাকা এবং দৌলতপুর-সাতক্ষীরা সড়কের উত্তরাংশ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৩৩১১ সৈন্য এবং গেরিলা ছিল ৮,০০০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14068" y="3497937"/>
            <a:ext cx="4795138" cy="3047744"/>
            <a:chOff x="4066474" y="3565775"/>
            <a:chExt cx="4795138" cy="3047744"/>
          </a:xfrm>
        </p:grpSpPr>
        <p:sp>
          <p:nvSpPr>
            <p:cNvPr id="62" name="Rectangle 61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105384" y="3677904"/>
              <a:ext cx="4689395" cy="2935615"/>
              <a:chOff x="890792" y="3166543"/>
              <a:chExt cx="4689395" cy="2935615"/>
            </a:xfrm>
          </p:grpSpPr>
          <p:pic>
            <p:nvPicPr>
              <p:cNvPr id="64" name="Picture 2" descr="http://ciu.somewherein.net/ciu/image/71764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417" y="3166543"/>
                <a:ext cx="1664831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890792" y="5376343"/>
                <a:ext cx="22220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আবু ওসমান চৌধুরী</a:t>
                </a:r>
                <a:endParaRPr lang="bn-BD" sz="20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 (এপ্রিল-১৫ আগস্ট ’৭১</a:t>
                </a:r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6" name="Picture 4" descr="http://ciu.somewherein.net/ciu/image/71765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425" y="3193437"/>
                <a:ext cx="1709827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3135287" y="5394272"/>
                <a:ext cx="24449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মুহম্মদ আবুল মঞ্জুর </a:t>
                </a:r>
                <a:endParaRPr lang="bn-BD" sz="20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(১৮ আগস্ট</a:t>
                </a:r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১৬ ডিসেম্বর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6527809" y="1043719"/>
            <a:ext cx="358414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দৌলতপুর-সাতক্ষীরা সড়ক থেকে খুলনার দক্ষিণাঞ্চল এবং সমগ্র বরিশাল ও পটু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খালী জেলা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৩৩১১ সৈন্য এবং গেরিলা ছিল ৮,০০০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473881" y="3526099"/>
            <a:ext cx="4795138" cy="2974930"/>
            <a:chOff x="4066474" y="3565775"/>
            <a:chExt cx="4795138" cy="2974930"/>
          </a:xfrm>
        </p:grpSpPr>
        <p:sp>
          <p:nvSpPr>
            <p:cNvPr id="70" name="Rectangle 69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78226" y="3855295"/>
              <a:ext cx="2683384" cy="2554394"/>
              <a:chOff x="705628" y="1920833"/>
              <a:chExt cx="2683384" cy="2554394"/>
            </a:xfrm>
          </p:grpSpPr>
          <p:pic>
            <p:nvPicPr>
              <p:cNvPr id="75" name="Picture 2" descr="http://ciu.somewherein.net/ciu/image/7174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854" y="1920833"/>
                <a:ext cx="1612846" cy="181961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ectangle 75"/>
              <p:cNvSpPr/>
              <p:nvPr/>
            </p:nvSpPr>
            <p:spPr>
              <a:xfrm>
                <a:off x="705628" y="3767341"/>
                <a:ext cx="2683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মোহাম্মদ আব্দুল জলিল </a:t>
                </a:r>
                <a:endParaRPr lang="bn-BD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 ডিসেম্বরের প্রথমার্ধ ’৭১)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841496" y="3820526"/>
              <a:ext cx="1855028" cy="2659613"/>
              <a:chOff x="6101514" y="2131226"/>
              <a:chExt cx="1855028" cy="265961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101514" y="2161546"/>
                <a:ext cx="1855028" cy="20770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8852642">
                <a:off x="5713895" y="2999368"/>
                <a:ext cx="26596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# মেজর জ</a:t>
                </a:r>
                <a:r>
                  <a:rPr lang="bn-BD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নুল আবেদীন </a:t>
                </a:r>
                <a:endPara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(ডিসেম্বরের অবশিষ্ট দিনগুলি ’৭১)</a:t>
                </a:r>
                <a:b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</a:b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6497973" y="1106583"/>
            <a:ext cx="37380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কোনো আঞ্চলিক সীমানা নেই। নৌবাহিনীর কমান্ডো দ্বারা গঠিত।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শত্রুপক্ষের নৌযান ধ্বংসের জন্য বিভিন্ন সেক্টরে পাঠানো হত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নৌ-কমান্ডোর সংখ্যা ছিল ৫১৫ জন।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74062" y="3524524"/>
            <a:ext cx="4822380" cy="2974930"/>
            <a:chOff x="4066474" y="3565775"/>
            <a:chExt cx="4822380" cy="2974930"/>
          </a:xfrm>
        </p:grpSpPr>
        <p:sp>
          <p:nvSpPr>
            <p:cNvPr id="79" name="Rectangle 78"/>
            <p:cNvSpPr/>
            <p:nvPr/>
          </p:nvSpPr>
          <p:spPr>
            <a:xfrm>
              <a:off x="4066474" y="3565775"/>
              <a:ext cx="4822380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151347" y="3735572"/>
              <a:ext cx="4670522" cy="2579613"/>
              <a:chOff x="827617" y="1975210"/>
              <a:chExt cx="4670522" cy="257961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827617" y="4154713"/>
                <a:ext cx="46705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প্রধান সেনাপতির স্পেশাল ট্রুপস্ হিসেবে ছিল সেক্টর দশ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2" name="Picture 81" descr="http://ciu.somewherein.net/ciu/image/71756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975210"/>
                <a:ext cx="1659307" cy="202354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3" name="Rectangle 82"/>
          <p:cNvSpPr/>
          <p:nvPr/>
        </p:nvSpPr>
        <p:spPr>
          <a:xfrm>
            <a:off x="6465012" y="1100260"/>
            <a:ext cx="376167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কিশোরগঞ্জ মহকুমা বাদে সমগ্র ময়মনসিংহ ও টাঙ্গাইল জেলা এবং নগরবাড়ি-আরিচা থকে ফুলছড়ি-বাহাদুরাবাদ পর্যন্ত যমুনা নদী ও তীর অঞ্চল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২৩১০ সৈন্য এবং গেরিলা ছিল ২৫,০০০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401582" y="3513824"/>
            <a:ext cx="5209667" cy="2974930"/>
            <a:chOff x="4002796" y="3565775"/>
            <a:chExt cx="5209667" cy="2974930"/>
          </a:xfrm>
        </p:grpSpPr>
        <p:sp>
          <p:nvSpPr>
            <p:cNvPr id="85" name="Rectangle 84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002796" y="3913913"/>
              <a:ext cx="2416046" cy="2544016"/>
              <a:chOff x="304800" y="2333934"/>
              <a:chExt cx="2416046" cy="2544016"/>
            </a:xfrm>
          </p:grpSpPr>
          <p:pic>
            <p:nvPicPr>
              <p:cNvPr id="89" name="Picture 4" descr="http://ciu.somewherein.net/ciu/image/71757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333934"/>
                <a:ext cx="1535159" cy="18353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304800" y="4170064"/>
                <a:ext cx="24160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# মেজর আবু তাহের </a:t>
                </a:r>
                <a:endParaRPr lang="bn-BD" sz="20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(১২ আগস্ট- ১৪ নভেম্বর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7" name="Picture 6" descr="http://ciu.somewherein.net/ciu/image/71766/xlarge/?token_id=540769cfca03cef7f84119bb8a1b908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07" y="3912384"/>
              <a:ext cx="1563681" cy="19017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88" name="Rectangle 87"/>
            <p:cNvSpPr/>
            <p:nvPr/>
          </p:nvSpPr>
          <p:spPr>
            <a:xfrm>
              <a:off x="5859664" y="5899604"/>
              <a:ext cx="33527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# ফ্লাইট লেফটেন্যান্ট এম হামিদুল্লাহ খান </a:t>
              </a:r>
              <a:endParaRPr lang="bn-BD" sz="1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(১৫ নভেম্বর-১৬ ডিসেম্বর ’৭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১)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4271675" y="33619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Freeform 91"/>
          <p:cNvSpPr/>
          <p:nvPr/>
        </p:nvSpPr>
        <p:spPr>
          <a:xfrm rot="426882">
            <a:off x="3149451" y="31274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3261301" y="2615973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288524" y="2427649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4267881" y="2188103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171925" y="18805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168572" y="12192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2154385" y="17102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424090" y="3009726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2716217" y="37044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824982" y="4112860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347 -0.3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671 L 0.19236 -0.0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42 -0.166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85 L 0.16771 -0.133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65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711 -0.0935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7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5764 0.0363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233 -0.0997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32031 -0.2254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8889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9132 -0.37245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23924 -0.04259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6" grpId="0"/>
      <p:bldP spid="16" grpId="1"/>
      <p:bldP spid="18" grpId="0"/>
      <p:bldP spid="18" grpId="1"/>
      <p:bldP spid="19" grpId="0" animBg="1"/>
      <p:bldP spid="19" grpId="1" animBg="1"/>
      <p:bldP spid="26" grpId="0" animBg="1"/>
      <p:bldP spid="26" grpId="1" animBg="1"/>
      <p:bldP spid="35" grpId="0" animBg="1"/>
      <p:bldP spid="35" grpId="1" animBg="1"/>
      <p:bldP spid="40" grpId="0" animBg="1"/>
      <p:bldP spid="40" grpId="1" animBg="1"/>
      <p:bldP spid="46" grpId="0" animBg="1"/>
      <p:bldP spid="46" grpId="1" animBg="1"/>
      <p:bldP spid="51" grpId="0" animBg="1"/>
      <p:bldP spid="51" grpId="1" animBg="1"/>
      <p:bldP spid="60" grpId="0" animBg="1"/>
      <p:bldP spid="60" grpId="1" animBg="1"/>
      <p:bldP spid="68" grpId="0" animBg="1"/>
      <p:bldP spid="68" grpId="1" animBg="1"/>
      <p:bldP spid="77" grpId="0" animBg="1"/>
      <p:bldP spid="77" grpId="1" animBg="1"/>
      <p:bldP spid="83" grpId="0" animBg="1"/>
      <p:bldP spid="8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853</Words>
  <Application>Microsoft Office PowerPoint</Application>
  <PresentationFormat>Widescreen</PresentationFormat>
  <Paragraphs>167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5Q49N72</dc:creator>
  <cp:lastModifiedBy>5Q49N72</cp:lastModifiedBy>
  <cp:revision>31</cp:revision>
  <dcterms:created xsi:type="dcterms:W3CDTF">2017-06-30T13:36:21Z</dcterms:created>
  <dcterms:modified xsi:type="dcterms:W3CDTF">2017-10-03T07:55:38Z</dcterms:modified>
</cp:coreProperties>
</file>